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FF5450-B43C-4DA0-93C6-BB3519387A90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209EA7-0129-41FC-B377-75CFE577B2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SMART Goals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Setting Goals for your Future</a:t>
            </a:r>
            <a:endParaRPr lang="en-US" sz="2400" dirty="0"/>
          </a:p>
        </p:txBody>
      </p:sp>
      <p:pic>
        <p:nvPicPr>
          <p:cNvPr id="1026" name="Picture 2" descr="C:\Users\PHASD\AppData\Local\Microsoft\Windows\Temporary Internet Files\Content.IE5\7E9Z1MLW\MP90043070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81400"/>
            <a:ext cx="4572000" cy="304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94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Delaying Gratification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pPr algn="ctr"/>
            <a:r>
              <a:rPr lang="en-US" sz="3200" dirty="0" smtClean="0"/>
              <a:t>3 types of SMART Goals</a:t>
            </a:r>
          </a:p>
          <a:p>
            <a:pPr lvl="1"/>
            <a:r>
              <a:rPr lang="en-US" sz="3200" dirty="0" smtClean="0"/>
              <a:t>Short Term Goals:  Up to three months.</a:t>
            </a:r>
          </a:p>
          <a:p>
            <a:pPr lvl="1"/>
            <a:r>
              <a:rPr lang="en-US" sz="3200" dirty="0" smtClean="0"/>
              <a:t>Intermediate Goals (Medium):  3 months to a year.</a:t>
            </a:r>
          </a:p>
          <a:p>
            <a:pPr lvl="1"/>
            <a:r>
              <a:rPr lang="en-US" sz="3200" dirty="0" smtClean="0"/>
              <a:t>Long-Term Goals:  More than a year.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408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Goals Gut Check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Read p.17</a:t>
            </a:r>
          </a:p>
          <a:p>
            <a:endParaRPr lang="en-US" sz="3200" dirty="0"/>
          </a:p>
          <a:p>
            <a:r>
              <a:rPr lang="en-US" sz="3200" dirty="0" smtClean="0"/>
              <a:t>What are some things that you “should” do, but you are not fully convinced you need to?</a:t>
            </a:r>
          </a:p>
        </p:txBody>
      </p:sp>
      <p:pic>
        <p:nvPicPr>
          <p:cNvPr id="5123" name="Picture 3" descr="C:\Users\PHASD\AppData\Local\Microsoft\Windows\Temporary Internet Files\Content.IE5\6YKAR34M\MC9004344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2717800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5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Ask Yourself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20940" cy="3579849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On a scale of 1 (not at all) to 5 (extremely), how important is achieving this goal to me? </a:t>
            </a:r>
          </a:p>
          <a:p>
            <a:endParaRPr lang="en-US" sz="2800" dirty="0" smtClean="0"/>
          </a:p>
          <a:p>
            <a:r>
              <a:rPr lang="en-US" sz="2800" dirty="0" smtClean="0"/>
              <a:t>If you can’t rate the goal at least a 3, is it really a goal you need to set?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52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Write Your Goals Down!!!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Keep a list of your goals where you will see it often.</a:t>
            </a:r>
          </a:p>
          <a:p>
            <a:r>
              <a:rPr lang="en-US" sz="2800" dirty="0" smtClean="0"/>
              <a:t>Self check yourself to see if you are attaining those goals. </a:t>
            </a:r>
            <a:endParaRPr lang="en-US" sz="2800" dirty="0"/>
          </a:p>
        </p:txBody>
      </p:sp>
      <p:pic>
        <p:nvPicPr>
          <p:cNvPr id="6146" name="Picture 2" descr="C:\Users\PHASD\AppData\Local\Microsoft\Windows\Temporary Internet Files\Content.IE5\7ZSR7GSF\MC9002508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94364"/>
            <a:ext cx="2456507" cy="306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79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Goals We Aren’t Excited About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See P.18</a:t>
            </a:r>
          </a:p>
          <a:p>
            <a:endParaRPr lang="en-US" sz="2400" dirty="0" smtClean="0"/>
          </a:p>
          <a:p>
            <a:r>
              <a:rPr lang="en-US" sz="2400" dirty="0" smtClean="0"/>
              <a:t>Mr. </a:t>
            </a:r>
            <a:r>
              <a:rPr lang="en-US" sz="2400" dirty="0" err="1" smtClean="0"/>
              <a:t>Speshock’s</a:t>
            </a:r>
            <a:r>
              <a:rPr lang="en-US" sz="2400" dirty="0" smtClean="0"/>
              <a:t> Examples:</a:t>
            </a:r>
            <a:endParaRPr lang="en-US" sz="2400" dirty="0"/>
          </a:p>
          <a:p>
            <a:r>
              <a:rPr lang="en-US" sz="2400" dirty="0" smtClean="0"/>
              <a:t>Josh’s Braces</a:t>
            </a:r>
          </a:p>
          <a:p>
            <a:r>
              <a:rPr lang="en-US" sz="2400" dirty="0" smtClean="0"/>
              <a:t>New Roof</a:t>
            </a:r>
          </a:p>
          <a:p>
            <a:endParaRPr lang="en-US" sz="2400" dirty="0"/>
          </a:p>
          <a:p>
            <a:r>
              <a:rPr lang="en-US" sz="2400" dirty="0" smtClean="0"/>
              <a:t>What are some upcoming non-excitable goals you have had to plan for or might have to plan for?</a:t>
            </a:r>
            <a:endParaRPr lang="en-US" sz="2400" dirty="0"/>
          </a:p>
        </p:txBody>
      </p:sp>
      <p:pic>
        <p:nvPicPr>
          <p:cNvPr id="7170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133600" cy="205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42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Setting a SMART Goal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u="sng" dirty="0" smtClean="0"/>
          </a:p>
          <a:p>
            <a:pPr marL="0" indent="0">
              <a:buNone/>
            </a:pPr>
            <a:r>
              <a:rPr lang="en-US" sz="2800" u="sng" dirty="0" smtClean="0"/>
              <a:t>Goal</a:t>
            </a:r>
            <a:r>
              <a:rPr lang="en-US" sz="2800" dirty="0" smtClean="0"/>
              <a:t>:  I want to have all of my homework done for my next Monday’s Psychology class.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While this is a good goal, it is not a SMART goal because it is not specific (what exactly needs to be done), measurable (how do I know if I am on track), or time-bound (deadlines).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C:\Users\PHASD\AppData\Local\Microsoft\Windows\Temporary Internet Files\Content.IE5\7E9Z1MLW\MC9000788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347287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33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Setting a SMART Goal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SMART Goal</a:t>
            </a:r>
            <a:r>
              <a:rPr lang="en-US" sz="2800" dirty="0" smtClean="0"/>
              <a:t>:  I want to have my assignments that are due for my Monday Psychology class completed by Saturday.  I will need to read and take notes on at least 10 pages a night.  I will need to have a rough draft of my paper written by Thursday so that I can proof read it and edit it on Friday and write the final copy on Saturday. </a:t>
            </a:r>
          </a:p>
          <a:p>
            <a:endParaRPr lang="en-US" dirty="0"/>
          </a:p>
        </p:txBody>
      </p:sp>
      <p:pic>
        <p:nvPicPr>
          <p:cNvPr id="9218" name="Picture 2" descr="C:\Users\PHASD\AppData\Local\Microsoft\Windows\Temporary Internet Files\Content.IE5\D3I4JVAE\MC9001210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498" y="4495800"/>
            <a:ext cx="170389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27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SMART Goal Checklist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 smtClean="0"/>
              <a:t>Is your goal specific?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Is your goal measureable?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Is your goal attainable?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Is your goal relevant to you?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/>
              <a:t>Is your goal time-bound?</a:t>
            </a:r>
            <a:endParaRPr lang="en-US" sz="3200" dirty="0"/>
          </a:p>
        </p:txBody>
      </p:sp>
      <p:pic>
        <p:nvPicPr>
          <p:cNvPr id="10242" name="Picture 2" descr="C:\Users\PHASD\AppData\Local\Microsoft\Windows\Temporary Internet Files\Content.IE5\7ZSR7GSF\MC9000788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39179"/>
            <a:ext cx="3640932" cy="207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3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Try It!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your hand-out, think of a short term goal you would like to achieve.  Create a SMART goal for your short term goal.</a:t>
            </a:r>
          </a:p>
          <a:p>
            <a:r>
              <a:rPr lang="en-US" sz="2800" dirty="0" smtClean="0"/>
              <a:t>Use the SMART goal checklist to make sure your goal is a SMART goal.</a:t>
            </a:r>
          </a:p>
          <a:p>
            <a:r>
              <a:rPr lang="en-US" sz="2800" dirty="0" smtClean="0"/>
              <a:t>We will present these goals tomorrow to start class.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0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Anticipatory Set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What types of goals do you have for your future?</a:t>
            </a:r>
          </a:p>
          <a:p>
            <a:r>
              <a:rPr lang="en-US" sz="2400" dirty="0" smtClean="0"/>
              <a:t>Do you know how you are going to reach those goals?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See example on p.14.</a:t>
            </a:r>
            <a:endParaRPr lang="en-US" sz="2400" dirty="0"/>
          </a:p>
        </p:txBody>
      </p:sp>
      <p:pic>
        <p:nvPicPr>
          <p:cNvPr id="2050" name="Picture 2" descr="C:\Users\PHASD\AppData\Local\Microsoft\Windows\Temporary Internet Files\Content.IE5\6YKAR34M\MP9003826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3200400" cy="367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8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SMART Goals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09572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3200" u="sng" dirty="0" smtClean="0"/>
              <a:t>S</a:t>
            </a:r>
            <a:r>
              <a:rPr lang="en-US" sz="3200" dirty="0" smtClean="0"/>
              <a:t>pecific</a:t>
            </a:r>
          </a:p>
          <a:p>
            <a:r>
              <a:rPr lang="en-US" sz="3200" u="sng" dirty="0" smtClean="0"/>
              <a:t>M</a:t>
            </a:r>
            <a:r>
              <a:rPr lang="en-US" sz="3200" dirty="0" smtClean="0"/>
              <a:t>easureable</a:t>
            </a:r>
          </a:p>
          <a:p>
            <a:r>
              <a:rPr lang="en-US" sz="3200" u="sng" dirty="0" smtClean="0"/>
              <a:t>A</a:t>
            </a:r>
            <a:r>
              <a:rPr lang="en-US" sz="3200" dirty="0" smtClean="0"/>
              <a:t>ttainable</a:t>
            </a:r>
          </a:p>
          <a:p>
            <a:r>
              <a:rPr lang="en-US" sz="3200" u="sng" dirty="0" smtClean="0"/>
              <a:t>R</a:t>
            </a:r>
            <a:r>
              <a:rPr lang="en-US" sz="3200" dirty="0" smtClean="0"/>
              <a:t>elevant</a:t>
            </a:r>
          </a:p>
          <a:p>
            <a:r>
              <a:rPr lang="en-US" sz="3200" u="sng" dirty="0" smtClean="0"/>
              <a:t>T</a:t>
            </a:r>
            <a:r>
              <a:rPr lang="en-US" sz="3200" dirty="0" smtClean="0"/>
              <a:t>ime-Bound</a:t>
            </a:r>
          </a:p>
          <a:p>
            <a:endParaRPr lang="en-US" sz="3200" dirty="0"/>
          </a:p>
          <a:p>
            <a:r>
              <a:rPr lang="en-US" sz="3200" dirty="0" smtClean="0"/>
              <a:t>Let’s look at the example on p.13 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PHASD\AppData\Local\Microsoft\Windows\Temporary Internet Files\Content.IE5\7ZSR7GSF\MC9002821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419942"/>
            <a:ext cx="1628547" cy="287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42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/>
              <a:t>SMART Goals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Things to consider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Specific</a:t>
            </a:r>
          </a:p>
          <a:p>
            <a:pPr lvl="1"/>
            <a:r>
              <a:rPr lang="en-US" sz="3200" dirty="0" smtClean="0"/>
              <a:t>What exactly needs to be accomplished?</a:t>
            </a:r>
          </a:p>
          <a:p>
            <a:pPr lvl="1"/>
            <a:r>
              <a:rPr lang="en-US" sz="3200" dirty="0" smtClean="0"/>
              <a:t>Who else will be involved?</a:t>
            </a:r>
          </a:p>
          <a:p>
            <a:pPr lvl="1"/>
            <a:r>
              <a:rPr lang="en-US" sz="3200" dirty="0" smtClean="0"/>
              <a:t>Where will this take place?</a:t>
            </a:r>
          </a:p>
          <a:p>
            <a:pPr lvl="1"/>
            <a:r>
              <a:rPr lang="en-US" sz="3200" dirty="0" smtClean="0"/>
              <a:t>Why do I want to accomplish this goal?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389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/>
              <a:t>SMART Goals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Things to consider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Measureable</a:t>
            </a:r>
          </a:p>
          <a:p>
            <a:pPr lvl="1"/>
            <a:r>
              <a:rPr lang="en-US" sz="3200" dirty="0" smtClean="0"/>
              <a:t>How will I know I’ve succeeded?</a:t>
            </a:r>
          </a:p>
          <a:p>
            <a:pPr lvl="1"/>
            <a:r>
              <a:rPr lang="en-US" sz="3200" dirty="0" smtClean="0"/>
              <a:t>How much change needs to occur?</a:t>
            </a:r>
          </a:p>
          <a:p>
            <a:pPr lvl="1"/>
            <a:r>
              <a:rPr lang="en-US" sz="3200" dirty="0" smtClean="0"/>
              <a:t>How many accomplishments or actions will it take?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154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/>
              <a:t>SMART Goals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Things to consider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86800" cy="3852372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Attainable</a:t>
            </a:r>
          </a:p>
          <a:p>
            <a:pPr lvl="1"/>
            <a:r>
              <a:rPr lang="en-US" sz="2800" dirty="0" smtClean="0"/>
              <a:t>Do I have, or can I get, the resources needed to achieve the goal?</a:t>
            </a:r>
          </a:p>
          <a:p>
            <a:pPr lvl="1"/>
            <a:r>
              <a:rPr lang="en-US" sz="2800" dirty="0" smtClean="0"/>
              <a:t>Is the goal a reasonable stretch for me? (neither out of reach nor too easy)</a:t>
            </a:r>
          </a:p>
          <a:p>
            <a:pPr lvl="1"/>
            <a:r>
              <a:rPr lang="en-US" sz="2800" dirty="0" smtClean="0"/>
              <a:t>Are the actions I plan to take likely to bring success?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18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/>
              <a:t>SMART Goals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Things to consider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Relevant</a:t>
            </a:r>
          </a:p>
          <a:p>
            <a:pPr lvl="1"/>
            <a:r>
              <a:rPr lang="en-US" sz="2800" dirty="0" smtClean="0"/>
              <a:t>Is this a worthwhile goal for me right now?</a:t>
            </a:r>
          </a:p>
          <a:p>
            <a:pPr lvl="1"/>
            <a:r>
              <a:rPr lang="en-US" sz="2800" dirty="0" smtClean="0"/>
              <a:t>Is it meaningful to me – or just something others think I should do?</a:t>
            </a:r>
          </a:p>
          <a:p>
            <a:pPr lvl="1"/>
            <a:r>
              <a:rPr lang="en-US" sz="2800" dirty="0" smtClean="0"/>
              <a:t>Would it delay or prevent me from achieving a more important goal?</a:t>
            </a:r>
          </a:p>
          <a:p>
            <a:pPr lvl="1"/>
            <a:r>
              <a:rPr lang="en-US" sz="2800" dirty="0" smtClean="0"/>
              <a:t>Am I willing to commit to achieving this goal?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165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u="sng" dirty="0" smtClean="0"/>
              <a:t>SMART Goals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Things to consider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20940" cy="4233372"/>
          </a:xfrm>
        </p:spPr>
        <p:txBody>
          <a:bodyPr>
            <a:normAutofit fontScale="925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Time-Bound</a:t>
            </a:r>
          </a:p>
          <a:p>
            <a:pPr lvl="1"/>
            <a:r>
              <a:rPr lang="en-US" sz="3200" dirty="0" smtClean="0"/>
              <a:t>What is the deadline for reaching the goal?</a:t>
            </a:r>
          </a:p>
          <a:p>
            <a:pPr lvl="1"/>
            <a:r>
              <a:rPr lang="en-US" sz="3200" dirty="0" smtClean="0"/>
              <a:t>When do I need to take action?</a:t>
            </a:r>
          </a:p>
          <a:p>
            <a:pPr lvl="1"/>
            <a:r>
              <a:rPr lang="en-US" sz="3200" dirty="0" smtClean="0"/>
              <a:t>What can I do today?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r">
              <a:buNone/>
            </a:pPr>
            <a:r>
              <a:rPr lang="en-US" sz="3000" dirty="0" smtClean="0"/>
              <a:t>See how Selena and Michael have adjusted their original goals to SMART goals.  P.16</a:t>
            </a:r>
          </a:p>
        </p:txBody>
      </p:sp>
    </p:spTree>
    <p:extLst>
      <p:ext uri="{BB962C8B-B14F-4D97-AF65-F5344CB8AC3E}">
        <p14:creationId xmlns:p14="http://schemas.microsoft.com/office/powerpoint/2010/main" val="5470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Instant Gratification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800" dirty="0" smtClean="0"/>
              <a:t>Buying something right away because you want it.</a:t>
            </a:r>
          </a:p>
          <a:p>
            <a:pPr lvl="1"/>
            <a:r>
              <a:rPr lang="en-US" sz="2800" dirty="0" smtClean="0"/>
              <a:t>Getting a Big Mac right after school almost everyday.</a:t>
            </a:r>
          </a:p>
          <a:p>
            <a:pPr lvl="1"/>
            <a:r>
              <a:rPr lang="en-US" sz="2800" dirty="0" smtClean="0"/>
              <a:t>Buying a pair of shoes that you “just have to have.”</a:t>
            </a:r>
          </a:p>
          <a:p>
            <a:pPr lvl="1"/>
            <a:r>
              <a:rPr lang="en-US" sz="2800" dirty="0" smtClean="0"/>
              <a:t>Downloading $0.99 songs daily.</a:t>
            </a:r>
          </a:p>
          <a:p>
            <a:endParaRPr lang="en-US" sz="2800" dirty="0"/>
          </a:p>
          <a:p>
            <a:r>
              <a:rPr lang="en-US" sz="2800" dirty="0" smtClean="0"/>
              <a:t>Can lead to money issues later on.</a:t>
            </a:r>
          </a:p>
          <a:p>
            <a:endParaRPr lang="en-US" dirty="0"/>
          </a:p>
        </p:txBody>
      </p:sp>
      <p:pic>
        <p:nvPicPr>
          <p:cNvPr id="4098" name="Picture 2" descr="C:\Users\PHASD\AppData\Local\Microsoft\Windows\Temporary Internet Files\Content.IE5\6YKAR34M\MP900438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2971800" cy="331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1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133</TotalTime>
  <Words>695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SMART Goals</vt:lpstr>
      <vt:lpstr>Anticipatory Set </vt:lpstr>
      <vt:lpstr>SMART Goals</vt:lpstr>
      <vt:lpstr>SMART Goals Things to consider</vt:lpstr>
      <vt:lpstr>SMART Goals Things to consider</vt:lpstr>
      <vt:lpstr>SMART Goals Things to consider</vt:lpstr>
      <vt:lpstr>SMART Goals Things to consider</vt:lpstr>
      <vt:lpstr>SMART Goals Things to consider</vt:lpstr>
      <vt:lpstr>Instant Gratification</vt:lpstr>
      <vt:lpstr>Delaying Gratification</vt:lpstr>
      <vt:lpstr>Goals Gut Check</vt:lpstr>
      <vt:lpstr>Ask Yourself</vt:lpstr>
      <vt:lpstr>Write Your Goals Down!!!</vt:lpstr>
      <vt:lpstr>Goals We Aren’t Excited About</vt:lpstr>
      <vt:lpstr>Setting a SMART Goal</vt:lpstr>
      <vt:lpstr>Setting a SMART Goal</vt:lpstr>
      <vt:lpstr>SMART Goal Checklist</vt:lpstr>
      <vt:lpstr>Try 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Goals</dc:title>
  <dc:creator>PHASD</dc:creator>
  <cp:lastModifiedBy>PHASD</cp:lastModifiedBy>
  <cp:revision>16</cp:revision>
  <dcterms:created xsi:type="dcterms:W3CDTF">2013-01-23T13:24:49Z</dcterms:created>
  <dcterms:modified xsi:type="dcterms:W3CDTF">2013-01-25T15:43:57Z</dcterms:modified>
</cp:coreProperties>
</file>